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5" d="100"/>
          <a:sy n="85" d="100"/>
        </p:scale>
        <p:origin x="126" y="12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eren110119/SpaceX-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eren110119/SpaceX-Project/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&lt;Shuangjiang He&gt;</a:t>
            </a:r>
          </a:p>
          <a:p>
            <a:r>
              <a:rPr lang="en-US" dirty="0">
                <a:solidFill>
                  <a:schemeClr val="bg2"/>
                </a:solidFill>
                <a:latin typeface="Abadi" panose="020B0604020104020204" pitchFamily="34" charset="0"/>
                <a:ea typeface="SF Pro" pitchFamily="2" charset="0"/>
                <a:cs typeface="SF Pro" pitchFamily="2" charset="0"/>
              </a:rPr>
              <a:t>&lt;03/14/2022&gt;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8190" y="1656546"/>
            <a:ext cx="5335571" cy="4351338"/>
          </a:xfrm>
          <a:prstGeom prst="rect">
            <a:avLst/>
          </a:prstGeom>
        </p:spPr>
        <p:txBody>
          <a:bodyPr/>
          <a:lstStyle/>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2">
            <a:extLst>
              <a:ext uri="{FF2B5EF4-FFF2-40B4-BE49-F238E27FC236}">
                <a16:creationId xmlns:a16="http://schemas.microsoft.com/office/drawing/2014/main" id="{F928FD6D-C426-4BAD-9F41-D6780F39AAEF}"/>
              </a:ext>
            </a:extLst>
          </p:cNvPr>
          <p:cNvPicPr>
            <a:picLocks noChangeAspect="1"/>
          </p:cNvPicPr>
          <p:nvPr/>
        </p:nvPicPr>
        <p:blipFill>
          <a:blip r:embed="rId3"/>
          <a:stretch>
            <a:fillRect/>
          </a:stretch>
        </p:blipFill>
        <p:spPr>
          <a:xfrm>
            <a:off x="838201" y="1488855"/>
            <a:ext cx="5017252" cy="3986526"/>
          </a:xfrm>
          <a:prstGeom prst="rect">
            <a:avLst/>
          </a:prstGeom>
        </p:spPr>
      </p:pic>
      <p:sp>
        <p:nvSpPr>
          <p:cNvPr id="7" name="文本框 6">
            <a:extLst>
              <a:ext uri="{FF2B5EF4-FFF2-40B4-BE49-F238E27FC236}">
                <a16:creationId xmlns:a16="http://schemas.microsoft.com/office/drawing/2014/main" id="{39CAD4EA-D015-46FE-9BD2-72432E414C6F}"/>
              </a:ext>
            </a:extLst>
          </p:cNvPr>
          <p:cNvSpPr txBox="1"/>
          <p:nvPr/>
        </p:nvSpPr>
        <p:spPr>
          <a:xfrm>
            <a:off x="6096000" y="1747548"/>
            <a:ext cx="5659225" cy="2308324"/>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We performed exploratory data analysis and determined the training labels.</a:t>
            </a:r>
          </a:p>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We calculated the number of launches at each site, and the number and occurrence of each orbits</a:t>
            </a:r>
          </a:p>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We created landing outcome label from outcome column and exported the results to csv.</a:t>
            </a:r>
          </a:p>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https://github.com/keren110119/SpaceX-Project/blob/main/EDA.ipynb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6" name="内容占位符 5">
            <a:extLst>
              <a:ext uri="{FF2B5EF4-FFF2-40B4-BE49-F238E27FC236}">
                <a16:creationId xmlns:a16="http://schemas.microsoft.com/office/drawing/2014/main" id="{386A2B0E-0FDA-456A-B745-FA78117F4ADC}"/>
              </a:ext>
            </a:extLst>
          </p:cNvPr>
          <p:cNvPicPr>
            <a:picLocks noGrp="1" noChangeAspect="1"/>
          </p:cNvPicPr>
          <p:nvPr>
            <p:ph idx="4294967295"/>
          </p:nvPr>
        </p:nvPicPr>
        <p:blipFill>
          <a:blip r:embed="rId3"/>
          <a:stretch>
            <a:fillRect/>
          </a:stretch>
        </p:blipFill>
        <p:spPr>
          <a:xfrm>
            <a:off x="770010" y="3048001"/>
            <a:ext cx="5675065" cy="3128962"/>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文本框 7">
            <a:extLst>
              <a:ext uri="{FF2B5EF4-FFF2-40B4-BE49-F238E27FC236}">
                <a16:creationId xmlns:a16="http://schemas.microsoft.com/office/drawing/2014/main" id="{B93F4813-142E-4B8C-9F54-C3FF9B50DFF5}"/>
              </a:ext>
            </a:extLst>
          </p:cNvPr>
          <p:cNvSpPr txBox="1"/>
          <p:nvPr/>
        </p:nvSpPr>
        <p:spPr>
          <a:xfrm>
            <a:off x="770010" y="1632135"/>
            <a:ext cx="4905076" cy="1477328"/>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1800" dirty="0">
              <a:solidFill>
                <a:schemeClr val="accent3">
                  <a:lumMod val="25000"/>
                </a:schemeClr>
              </a:solidFill>
              <a:latin typeface="Abadi" panose="020B0604020104020204" pitchFamily="34" charset="0"/>
            </a:endParaRPr>
          </a:p>
        </p:txBody>
      </p:sp>
      <p:pic>
        <p:nvPicPr>
          <p:cNvPr id="10" name="图片 9">
            <a:extLst>
              <a:ext uri="{FF2B5EF4-FFF2-40B4-BE49-F238E27FC236}">
                <a16:creationId xmlns:a16="http://schemas.microsoft.com/office/drawing/2014/main" id="{4615D88F-F619-4A2F-B8B3-3A37B1164912}"/>
              </a:ext>
            </a:extLst>
          </p:cNvPr>
          <p:cNvPicPr>
            <a:picLocks noChangeAspect="1"/>
          </p:cNvPicPr>
          <p:nvPr/>
        </p:nvPicPr>
        <p:blipFill>
          <a:blip r:embed="rId4"/>
          <a:stretch>
            <a:fillRect/>
          </a:stretch>
        </p:blipFill>
        <p:spPr>
          <a:xfrm>
            <a:off x="6558439" y="1400856"/>
            <a:ext cx="5343974" cy="2873301"/>
          </a:xfrm>
          <a:prstGeom prst="rect">
            <a:avLst/>
          </a:prstGeom>
        </p:spPr>
      </p:pic>
      <p:sp>
        <p:nvSpPr>
          <p:cNvPr id="12" name="文本框 11">
            <a:extLst>
              <a:ext uri="{FF2B5EF4-FFF2-40B4-BE49-F238E27FC236}">
                <a16:creationId xmlns:a16="http://schemas.microsoft.com/office/drawing/2014/main" id="{5B0132F8-4022-4A10-9441-571EEEA53048}"/>
              </a:ext>
            </a:extLst>
          </p:cNvPr>
          <p:cNvSpPr txBox="1"/>
          <p:nvPr/>
        </p:nvSpPr>
        <p:spPr>
          <a:xfrm>
            <a:off x="7134578" y="4662404"/>
            <a:ext cx="3872089" cy="1200329"/>
          </a:xfrm>
          <a:prstGeom prst="rect">
            <a:avLst/>
          </a:prstGeom>
          <a:noFill/>
        </p:spPr>
        <p:txBody>
          <a:bodyPr wrap="square">
            <a:spAutoFit/>
          </a:bodyPr>
          <a:lstStyle/>
          <a:p>
            <a:r>
              <a:rPr lang="en-US" dirty="0"/>
              <a:t>https://github.com/keren110119/SpaceX-Project/blob/main/EDA%20with%20Data%20Visualization.ipynb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rPr>
              <a:t>https://github.com/</a:t>
            </a:r>
            <a:r>
              <a:rPr lang="en-US" sz="2200" dirty="0">
                <a:solidFill>
                  <a:schemeClr val="accent3">
                    <a:lumMod val="25000"/>
                  </a:schemeClr>
                </a:solidFill>
                <a:latin typeface="Abadi"/>
                <a:hlinkClick r:id="rId3"/>
              </a:rPr>
              <a:t>keren110119</a:t>
            </a:r>
            <a:r>
              <a:rPr lang="en-US" sz="2200" dirty="0">
                <a:solidFill>
                  <a:schemeClr val="accent3">
                    <a:lumMod val="25000"/>
                  </a:schemeClr>
                </a:solidFill>
                <a:latin typeface="Abadi"/>
                <a:hlinkClick r:id="rId3"/>
              </a:rPr>
              <a:t>/SpaceX-Project/blob/main/EDA%20with%20SQL.ipynb</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7221"/>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r>
              <a:rPr lang="en-US" sz="2200" dirty="0">
                <a:solidFill>
                  <a:schemeClr val="accent3">
                    <a:lumMod val="25000"/>
                  </a:schemeClr>
                </a:solidFill>
                <a:latin typeface="Abadi" panose="020B0604020104020204" pitchFamily="34" charset="0"/>
                <a:hlinkClick r:id="rId3"/>
              </a:rPr>
              <a:t>https://github.com/keren110119/SpaceX-Project/blob/main/Machine%20Learning%20Prediction.ipynb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97868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a:extLst>
              <a:ext uri="{FF2B5EF4-FFF2-40B4-BE49-F238E27FC236}">
                <a16:creationId xmlns:a16="http://schemas.microsoft.com/office/drawing/2014/main" id="{5B1C5CDC-E0FD-469F-984D-0EB50AA83C96}"/>
              </a:ext>
            </a:extLst>
          </p:cNvPr>
          <p:cNvPicPr>
            <a:picLocks noChangeAspect="1"/>
          </p:cNvPicPr>
          <p:nvPr/>
        </p:nvPicPr>
        <p:blipFill>
          <a:blip r:embed="rId3"/>
          <a:stretch>
            <a:fillRect/>
          </a:stretch>
        </p:blipFill>
        <p:spPr>
          <a:xfrm>
            <a:off x="687418" y="3008670"/>
            <a:ext cx="11333794" cy="240254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113170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a:t>
            </a:r>
            <a:r>
              <a:rPr lang="en-US" sz="2200" dirty="0" err="1">
                <a:solidFill>
                  <a:schemeClr val="accent3">
                    <a:lumMod val="25000"/>
                  </a:schemeClr>
                </a:solidFill>
                <a:latin typeface="Abadi" panose="020B0604020104020204" pitchFamily="34" charset="0"/>
              </a:rPr>
              <a:t>playload</a:t>
            </a:r>
            <a:r>
              <a:rPr lang="en-US" sz="2200" dirty="0">
                <a:solidFill>
                  <a:schemeClr val="accent3">
                    <a:lumMod val="25000"/>
                  </a:schemeClr>
                </a:solidFill>
                <a:latin typeface="Abadi" panose="020B0604020104020204" pitchFamily="34" charset="0"/>
              </a:rPr>
              <a:t>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a:extLst>
              <a:ext uri="{FF2B5EF4-FFF2-40B4-BE49-F238E27FC236}">
                <a16:creationId xmlns:a16="http://schemas.microsoft.com/office/drawing/2014/main" id="{8123F47C-8F5B-46DE-86C5-6DF054FF5DCD}"/>
              </a:ext>
            </a:extLst>
          </p:cNvPr>
          <p:cNvPicPr>
            <a:picLocks noChangeAspect="1"/>
          </p:cNvPicPr>
          <p:nvPr/>
        </p:nvPicPr>
        <p:blipFill>
          <a:blip r:embed="rId3"/>
          <a:stretch>
            <a:fillRect/>
          </a:stretch>
        </p:blipFill>
        <p:spPr>
          <a:xfrm>
            <a:off x="239861" y="3118117"/>
            <a:ext cx="11458653" cy="22738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2785989"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图片 5">
            <a:extLst>
              <a:ext uri="{FF2B5EF4-FFF2-40B4-BE49-F238E27FC236}">
                <a16:creationId xmlns:a16="http://schemas.microsoft.com/office/drawing/2014/main" id="{0BC8B4EF-B7AD-4F69-B0CA-2D7099343591}"/>
              </a:ext>
            </a:extLst>
          </p:cNvPr>
          <p:cNvPicPr>
            <a:picLocks noChangeAspect="1"/>
          </p:cNvPicPr>
          <p:nvPr/>
        </p:nvPicPr>
        <p:blipFill>
          <a:blip r:embed="rId3"/>
          <a:stretch>
            <a:fillRect/>
          </a:stretch>
        </p:blipFill>
        <p:spPr>
          <a:xfrm>
            <a:off x="3883629" y="1604952"/>
            <a:ext cx="7808382" cy="41405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828367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图片 5">
            <a:extLst>
              <a:ext uri="{FF2B5EF4-FFF2-40B4-BE49-F238E27FC236}">
                <a16:creationId xmlns:a16="http://schemas.microsoft.com/office/drawing/2014/main" id="{F8BBCB89-E68A-40F5-B0FF-E07504E8B724}"/>
              </a:ext>
            </a:extLst>
          </p:cNvPr>
          <p:cNvPicPr>
            <a:picLocks noChangeAspect="1"/>
          </p:cNvPicPr>
          <p:nvPr/>
        </p:nvPicPr>
        <p:blipFill>
          <a:blip r:embed="rId3"/>
          <a:stretch>
            <a:fillRect/>
          </a:stretch>
        </p:blipFill>
        <p:spPr>
          <a:xfrm>
            <a:off x="0" y="3612796"/>
            <a:ext cx="12192000" cy="251142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7963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a:extLst>
              <a:ext uri="{FF2B5EF4-FFF2-40B4-BE49-F238E27FC236}">
                <a16:creationId xmlns:a16="http://schemas.microsoft.com/office/drawing/2014/main" id="{407EE423-CC13-4C23-81BE-57B26A26F87D}"/>
              </a:ext>
            </a:extLst>
          </p:cNvPr>
          <p:cNvPicPr>
            <a:picLocks noChangeAspect="1"/>
          </p:cNvPicPr>
          <p:nvPr/>
        </p:nvPicPr>
        <p:blipFill>
          <a:blip r:embed="rId3"/>
          <a:stretch>
            <a:fillRect/>
          </a:stretch>
        </p:blipFill>
        <p:spPr>
          <a:xfrm>
            <a:off x="180622" y="3236868"/>
            <a:ext cx="11645717" cy="235113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图片 5">
            <a:extLst>
              <a:ext uri="{FF2B5EF4-FFF2-40B4-BE49-F238E27FC236}">
                <a16:creationId xmlns:a16="http://schemas.microsoft.com/office/drawing/2014/main" id="{EA7A4427-85F1-4A12-B71D-F35471675F7D}"/>
              </a:ext>
            </a:extLst>
          </p:cNvPr>
          <p:cNvPicPr>
            <a:picLocks noChangeAspect="1"/>
          </p:cNvPicPr>
          <p:nvPr/>
        </p:nvPicPr>
        <p:blipFill>
          <a:blip r:embed="rId3"/>
          <a:stretch>
            <a:fillRect/>
          </a:stretch>
        </p:blipFill>
        <p:spPr>
          <a:xfrm>
            <a:off x="4940317" y="1569000"/>
            <a:ext cx="7206527" cy="37200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72834"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a:extLst>
              <a:ext uri="{FF2B5EF4-FFF2-40B4-BE49-F238E27FC236}">
                <a16:creationId xmlns:a16="http://schemas.microsoft.com/office/drawing/2014/main" id="{A2EA8B19-0A09-4E1A-9563-31FA179B0839}"/>
              </a:ext>
            </a:extLst>
          </p:cNvPr>
          <p:cNvPicPr>
            <a:picLocks noChangeAspect="1"/>
          </p:cNvPicPr>
          <p:nvPr/>
        </p:nvPicPr>
        <p:blipFill>
          <a:blip r:embed="rId3"/>
          <a:stretch>
            <a:fillRect/>
          </a:stretch>
        </p:blipFill>
        <p:spPr>
          <a:xfrm>
            <a:off x="6133497" y="1825625"/>
            <a:ext cx="5162550" cy="30861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C1E4E92F-6BAD-4836-9701-6E3F93B93B4D}"/>
              </a:ext>
            </a:extLst>
          </p:cNvPr>
          <p:cNvPicPr>
            <a:picLocks noChangeAspect="1"/>
          </p:cNvPicPr>
          <p:nvPr/>
        </p:nvPicPr>
        <p:blipFill>
          <a:blip r:embed="rId3"/>
          <a:stretch>
            <a:fillRect/>
          </a:stretch>
        </p:blipFill>
        <p:spPr>
          <a:xfrm>
            <a:off x="365108" y="2897999"/>
            <a:ext cx="11092864" cy="376001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3B017DB1-245A-4190-ACE2-22017A785961}"/>
              </a:ext>
            </a:extLst>
          </p:cNvPr>
          <p:cNvPicPr>
            <a:picLocks noChangeAspect="1"/>
          </p:cNvPicPr>
          <p:nvPr/>
        </p:nvPicPr>
        <p:blipFill>
          <a:blip r:embed="rId3"/>
          <a:stretch>
            <a:fillRect/>
          </a:stretch>
        </p:blipFill>
        <p:spPr>
          <a:xfrm>
            <a:off x="899354" y="3429000"/>
            <a:ext cx="9486900" cy="20955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A656F6BF-8682-4C08-91F3-B8F4D2876A72}"/>
              </a:ext>
            </a:extLst>
          </p:cNvPr>
          <p:cNvPicPr>
            <a:picLocks noChangeAspect="1"/>
          </p:cNvPicPr>
          <p:nvPr/>
        </p:nvPicPr>
        <p:blipFill>
          <a:blip r:embed="rId3"/>
          <a:stretch>
            <a:fillRect/>
          </a:stretch>
        </p:blipFill>
        <p:spPr>
          <a:xfrm>
            <a:off x="944739" y="3429000"/>
            <a:ext cx="9715500" cy="21717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a:extLst>
              <a:ext uri="{FF2B5EF4-FFF2-40B4-BE49-F238E27FC236}">
                <a16:creationId xmlns:a16="http://schemas.microsoft.com/office/drawing/2014/main" id="{6777C8DF-9F68-4325-A4C8-8FF8E3511DD4}"/>
              </a:ext>
            </a:extLst>
          </p:cNvPr>
          <p:cNvPicPr>
            <a:picLocks noChangeAspect="1"/>
          </p:cNvPicPr>
          <p:nvPr/>
        </p:nvPicPr>
        <p:blipFill>
          <a:blip r:embed="rId3"/>
          <a:stretch>
            <a:fillRect/>
          </a:stretch>
        </p:blipFill>
        <p:spPr>
          <a:xfrm>
            <a:off x="856647" y="3339747"/>
            <a:ext cx="10601325" cy="25717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D63627F9-0504-4936-AF2D-007BF31DFEF3}"/>
              </a:ext>
            </a:extLst>
          </p:cNvPr>
          <p:cNvPicPr>
            <a:picLocks noChangeAspect="1"/>
          </p:cNvPicPr>
          <p:nvPr/>
        </p:nvPicPr>
        <p:blipFill>
          <a:blip r:embed="rId3"/>
          <a:stretch>
            <a:fillRect/>
          </a:stretch>
        </p:blipFill>
        <p:spPr>
          <a:xfrm>
            <a:off x="581377" y="3662637"/>
            <a:ext cx="9934222" cy="239946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2B8DEA61-1D75-4C8B-A80B-EB80EBC43423}"/>
              </a:ext>
            </a:extLst>
          </p:cNvPr>
          <p:cNvPicPr>
            <a:picLocks noChangeAspect="1"/>
          </p:cNvPicPr>
          <p:nvPr/>
        </p:nvPicPr>
        <p:blipFill>
          <a:blip r:embed="rId3"/>
          <a:stretch>
            <a:fillRect/>
          </a:stretch>
        </p:blipFill>
        <p:spPr>
          <a:xfrm>
            <a:off x="1032477" y="2925782"/>
            <a:ext cx="8834011" cy="309979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291412" y="1645063"/>
            <a:ext cx="4017889" cy="103990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44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44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4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C0C16933-1C1B-4F6F-AADF-584A12082AB3}"/>
              </a:ext>
            </a:extLst>
          </p:cNvPr>
          <p:cNvPicPr>
            <a:picLocks noChangeAspect="1"/>
          </p:cNvPicPr>
          <p:nvPr/>
        </p:nvPicPr>
        <p:blipFill>
          <a:blip r:embed="rId3"/>
          <a:stretch>
            <a:fillRect/>
          </a:stretch>
        </p:blipFill>
        <p:spPr>
          <a:xfrm>
            <a:off x="1017559" y="2976226"/>
            <a:ext cx="6646151" cy="332586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800" dirty="0">
                <a:solidFill>
                  <a:schemeClr val="accent3">
                    <a:lumMod val="25000"/>
                  </a:schemeClr>
                </a:solidFill>
                <a:latin typeface="Abadi"/>
              </a:rPr>
              <a:t>We used a combinations of the </a:t>
            </a:r>
            <a:r>
              <a:rPr lang="en-US" sz="2800" b="1" dirty="0">
                <a:solidFill>
                  <a:schemeClr val="accent3">
                    <a:lumMod val="25000"/>
                  </a:schemeClr>
                </a:solidFill>
                <a:latin typeface="Abadi"/>
              </a:rPr>
              <a:t>WHERE</a:t>
            </a:r>
            <a:r>
              <a:rPr lang="en-US" sz="2800" dirty="0">
                <a:solidFill>
                  <a:schemeClr val="accent3">
                    <a:lumMod val="25000"/>
                  </a:schemeClr>
                </a:solidFill>
                <a:latin typeface="Abadi"/>
              </a:rPr>
              <a:t> clause, </a:t>
            </a:r>
            <a:r>
              <a:rPr lang="en-US" sz="2800" b="1" dirty="0">
                <a:solidFill>
                  <a:schemeClr val="accent3">
                    <a:lumMod val="25000"/>
                  </a:schemeClr>
                </a:solidFill>
                <a:latin typeface="Abadi"/>
              </a:rPr>
              <a:t>LIKE</a:t>
            </a:r>
            <a:r>
              <a:rPr lang="en-US" sz="2800" dirty="0">
                <a:solidFill>
                  <a:schemeClr val="accent3">
                    <a:lumMod val="25000"/>
                  </a:schemeClr>
                </a:solidFill>
                <a:latin typeface="Abadi"/>
              </a:rPr>
              <a:t>, </a:t>
            </a:r>
            <a:r>
              <a:rPr lang="en-US" sz="2800" b="1" dirty="0">
                <a:solidFill>
                  <a:schemeClr val="accent3">
                    <a:lumMod val="25000"/>
                  </a:schemeClr>
                </a:solidFill>
                <a:latin typeface="Abadi"/>
              </a:rPr>
              <a:t>AND</a:t>
            </a:r>
            <a:r>
              <a:rPr lang="en-US" sz="28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图片 5">
            <a:extLst>
              <a:ext uri="{FF2B5EF4-FFF2-40B4-BE49-F238E27FC236}">
                <a16:creationId xmlns:a16="http://schemas.microsoft.com/office/drawing/2014/main" id="{D7888E84-FF4A-414D-8415-E56FAF33D96E}"/>
              </a:ext>
            </a:extLst>
          </p:cNvPr>
          <p:cNvPicPr>
            <a:picLocks noChangeAspect="1"/>
          </p:cNvPicPr>
          <p:nvPr/>
        </p:nvPicPr>
        <p:blipFill>
          <a:blip r:embed="rId3"/>
          <a:stretch>
            <a:fillRect/>
          </a:stretch>
        </p:blipFill>
        <p:spPr>
          <a:xfrm>
            <a:off x="550936" y="3634798"/>
            <a:ext cx="10760531" cy="239653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97101"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图片 5">
            <a:extLst>
              <a:ext uri="{FF2B5EF4-FFF2-40B4-BE49-F238E27FC236}">
                <a16:creationId xmlns:a16="http://schemas.microsoft.com/office/drawing/2014/main" id="{4DA07026-8DD2-45ED-BBBE-63529C18F84F}"/>
              </a:ext>
            </a:extLst>
          </p:cNvPr>
          <p:cNvPicPr>
            <a:picLocks noChangeAspect="1"/>
          </p:cNvPicPr>
          <p:nvPr/>
        </p:nvPicPr>
        <p:blipFill>
          <a:blip r:embed="rId3"/>
          <a:stretch>
            <a:fillRect/>
          </a:stretch>
        </p:blipFill>
        <p:spPr>
          <a:xfrm>
            <a:off x="5061904" y="2119522"/>
            <a:ext cx="6432301" cy="287422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92950" y="6118531"/>
            <a:ext cx="2743200" cy="401638"/>
          </a:xfrm>
        </p:spPr>
        <p:txBody>
          <a:bodyPr/>
          <a:lstStyle/>
          <a:p>
            <a:fld id="{5075537C-CA84-1446-933C-8E9D027F9201}" type="slidenum">
              <a:rPr lang="en-US" smtClean="0"/>
              <a:t>34</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effectLst/>
                <a:latin typeface="-apple-system"/>
              </a:rPr>
              <a:t>The generated map with marked launch sites</a:t>
            </a:r>
            <a:endParaRPr lang="en-US" dirty="0">
              <a:solidFill>
                <a:srgbClr val="0B49CB"/>
              </a:solidFill>
              <a:latin typeface="Abadi"/>
            </a:endParaRPr>
          </a:p>
        </p:txBody>
      </p:sp>
      <p:pic>
        <p:nvPicPr>
          <p:cNvPr id="8" name="图片 7">
            <a:extLst>
              <a:ext uri="{FF2B5EF4-FFF2-40B4-BE49-F238E27FC236}">
                <a16:creationId xmlns:a16="http://schemas.microsoft.com/office/drawing/2014/main" id="{1C31C715-BAEC-4EB7-8975-71C201341A8F}"/>
              </a:ext>
            </a:extLst>
          </p:cNvPr>
          <p:cNvPicPr>
            <a:picLocks noChangeAspect="1"/>
          </p:cNvPicPr>
          <p:nvPr/>
        </p:nvPicPr>
        <p:blipFill>
          <a:blip r:embed="rId3"/>
          <a:stretch>
            <a:fillRect/>
          </a:stretch>
        </p:blipFill>
        <p:spPr>
          <a:xfrm>
            <a:off x="578100" y="1583389"/>
            <a:ext cx="6310575" cy="2966033"/>
          </a:xfrm>
          <a:prstGeom prst="rect">
            <a:avLst/>
          </a:prstGeom>
        </p:spPr>
      </p:pic>
      <p:sp>
        <p:nvSpPr>
          <p:cNvPr id="9" name="文本框 8">
            <a:extLst>
              <a:ext uri="{FF2B5EF4-FFF2-40B4-BE49-F238E27FC236}">
                <a16:creationId xmlns:a16="http://schemas.microsoft.com/office/drawing/2014/main" id="{2078AA93-BD3F-485F-B158-FDE6EB4EC981}"/>
              </a:ext>
            </a:extLst>
          </p:cNvPr>
          <p:cNvSpPr txBox="1"/>
          <p:nvPr/>
        </p:nvSpPr>
        <p:spPr>
          <a:xfrm>
            <a:off x="7608711" y="1862667"/>
            <a:ext cx="2889956" cy="923330"/>
          </a:xfrm>
          <a:prstGeom prst="rect">
            <a:avLst/>
          </a:prstGeom>
          <a:noFill/>
        </p:spPr>
        <p:txBody>
          <a:bodyPr wrap="square" rtlCol="0">
            <a:spAutoFit/>
          </a:bodyPr>
          <a:lstStyle/>
          <a:p>
            <a:r>
              <a:rPr lang="en-US" dirty="0"/>
              <a:t>We can see the launch sites are in the Florida and California</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 label</a:t>
            </a:r>
          </a:p>
        </p:txBody>
      </p:sp>
      <p:pic>
        <p:nvPicPr>
          <p:cNvPr id="4" name="图片 3">
            <a:extLst>
              <a:ext uri="{FF2B5EF4-FFF2-40B4-BE49-F238E27FC236}">
                <a16:creationId xmlns:a16="http://schemas.microsoft.com/office/drawing/2014/main" id="{67ABC331-D425-4885-9E1B-FCFF44FDA621}"/>
              </a:ext>
            </a:extLst>
          </p:cNvPr>
          <p:cNvPicPr>
            <a:picLocks noChangeAspect="1"/>
          </p:cNvPicPr>
          <p:nvPr/>
        </p:nvPicPr>
        <p:blipFill>
          <a:blip r:embed="rId3"/>
          <a:stretch>
            <a:fillRect/>
          </a:stretch>
        </p:blipFill>
        <p:spPr>
          <a:xfrm>
            <a:off x="390526" y="3950711"/>
            <a:ext cx="2571750" cy="2476500"/>
          </a:xfrm>
          <a:prstGeom prst="rect">
            <a:avLst/>
          </a:prstGeom>
        </p:spPr>
      </p:pic>
      <p:pic>
        <p:nvPicPr>
          <p:cNvPr id="7" name="图片 6">
            <a:extLst>
              <a:ext uri="{FF2B5EF4-FFF2-40B4-BE49-F238E27FC236}">
                <a16:creationId xmlns:a16="http://schemas.microsoft.com/office/drawing/2014/main" id="{EDB0F667-52B3-40F5-9B43-3A9979414055}"/>
              </a:ext>
            </a:extLst>
          </p:cNvPr>
          <p:cNvPicPr>
            <a:picLocks noChangeAspect="1"/>
          </p:cNvPicPr>
          <p:nvPr/>
        </p:nvPicPr>
        <p:blipFill>
          <a:blip r:embed="rId4"/>
          <a:stretch>
            <a:fillRect/>
          </a:stretch>
        </p:blipFill>
        <p:spPr>
          <a:xfrm>
            <a:off x="3190876" y="1391444"/>
            <a:ext cx="2981325" cy="3038475"/>
          </a:xfrm>
          <a:prstGeom prst="rect">
            <a:avLst/>
          </a:prstGeom>
        </p:spPr>
      </p:pic>
      <p:pic>
        <p:nvPicPr>
          <p:cNvPr id="10" name="图片 9">
            <a:extLst>
              <a:ext uri="{FF2B5EF4-FFF2-40B4-BE49-F238E27FC236}">
                <a16:creationId xmlns:a16="http://schemas.microsoft.com/office/drawing/2014/main" id="{7D2E391F-35C3-4D9D-8E7F-E0408D39AC09}"/>
              </a:ext>
            </a:extLst>
          </p:cNvPr>
          <p:cNvPicPr>
            <a:picLocks noChangeAspect="1"/>
          </p:cNvPicPr>
          <p:nvPr/>
        </p:nvPicPr>
        <p:blipFill>
          <a:blip r:embed="rId5"/>
          <a:stretch>
            <a:fillRect/>
          </a:stretch>
        </p:blipFill>
        <p:spPr>
          <a:xfrm>
            <a:off x="161926" y="1391444"/>
            <a:ext cx="3028950" cy="2609850"/>
          </a:xfrm>
          <a:prstGeom prst="rect">
            <a:avLst/>
          </a:prstGeom>
        </p:spPr>
      </p:pic>
      <p:pic>
        <p:nvPicPr>
          <p:cNvPr id="12" name="图片 11">
            <a:extLst>
              <a:ext uri="{FF2B5EF4-FFF2-40B4-BE49-F238E27FC236}">
                <a16:creationId xmlns:a16="http://schemas.microsoft.com/office/drawing/2014/main" id="{90AE6EEA-EF6F-4C0D-97EE-1E718301B239}"/>
              </a:ext>
            </a:extLst>
          </p:cNvPr>
          <p:cNvPicPr>
            <a:picLocks noChangeAspect="1"/>
          </p:cNvPicPr>
          <p:nvPr/>
        </p:nvPicPr>
        <p:blipFill>
          <a:blip r:embed="rId6"/>
          <a:stretch>
            <a:fillRect/>
          </a:stretch>
        </p:blipFill>
        <p:spPr>
          <a:xfrm>
            <a:off x="8762397" y="1284111"/>
            <a:ext cx="2695575" cy="2438400"/>
          </a:xfrm>
          <a:prstGeom prst="rect">
            <a:avLst/>
          </a:prstGeom>
        </p:spPr>
      </p:pic>
      <p:sp>
        <p:nvSpPr>
          <p:cNvPr id="13" name="文本框 12">
            <a:extLst>
              <a:ext uri="{FF2B5EF4-FFF2-40B4-BE49-F238E27FC236}">
                <a16:creationId xmlns:a16="http://schemas.microsoft.com/office/drawing/2014/main" id="{3286B9C0-1E89-4E96-920E-2C041B0C2B8B}"/>
              </a:ext>
            </a:extLst>
          </p:cNvPr>
          <p:cNvSpPr txBox="1"/>
          <p:nvPr/>
        </p:nvSpPr>
        <p:spPr>
          <a:xfrm>
            <a:off x="3330222" y="4809067"/>
            <a:ext cx="2981325" cy="369332"/>
          </a:xfrm>
          <a:prstGeom prst="rect">
            <a:avLst/>
          </a:prstGeom>
          <a:noFill/>
        </p:spPr>
        <p:txBody>
          <a:bodyPr wrap="square" rtlCol="0">
            <a:spAutoFit/>
          </a:bodyPr>
          <a:lstStyle/>
          <a:p>
            <a:r>
              <a:rPr lang="en-US" dirty="0"/>
              <a:t>Florida</a:t>
            </a:r>
          </a:p>
        </p:txBody>
      </p:sp>
      <p:sp>
        <p:nvSpPr>
          <p:cNvPr id="14" name="文本框 13">
            <a:extLst>
              <a:ext uri="{FF2B5EF4-FFF2-40B4-BE49-F238E27FC236}">
                <a16:creationId xmlns:a16="http://schemas.microsoft.com/office/drawing/2014/main" id="{F296F38F-FBCB-4AC5-8545-0A895825F3BB}"/>
              </a:ext>
            </a:extLst>
          </p:cNvPr>
          <p:cNvSpPr txBox="1"/>
          <p:nvPr/>
        </p:nvSpPr>
        <p:spPr>
          <a:xfrm>
            <a:off x="8820149" y="4001294"/>
            <a:ext cx="2981325" cy="369332"/>
          </a:xfrm>
          <a:prstGeom prst="rect">
            <a:avLst/>
          </a:prstGeom>
          <a:noFill/>
        </p:spPr>
        <p:txBody>
          <a:bodyPr wrap="square" rtlCol="0">
            <a:spAutoFit/>
          </a:bodyPr>
          <a:lstStyle/>
          <a:p>
            <a:r>
              <a:rPr lang="en-US" dirty="0"/>
              <a:t>California</a:t>
            </a:r>
          </a:p>
        </p:txBody>
      </p:sp>
      <p:sp>
        <p:nvSpPr>
          <p:cNvPr id="15" name="文本框 14">
            <a:extLst>
              <a:ext uri="{FF2B5EF4-FFF2-40B4-BE49-F238E27FC236}">
                <a16:creationId xmlns:a16="http://schemas.microsoft.com/office/drawing/2014/main" id="{741723C4-A597-493C-A7EC-74E6E75802B3}"/>
              </a:ext>
            </a:extLst>
          </p:cNvPr>
          <p:cNvSpPr txBox="1"/>
          <p:nvPr/>
        </p:nvSpPr>
        <p:spPr>
          <a:xfrm>
            <a:off x="3319991" y="5780880"/>
            <a:ext cx="2743200" cy="646331"/>
          </a:xfrm>
          <a:prstGeom prst="rect">
            <a:avLst/>
          </a:prstGeom>
          <a:noFill/>
        </p:spPr>
        <p:txBody>
          <a:bodyPr wrap="square" rtlCol="0">
            <a:spAutoFit/>
          </a:bodyPr>
          <a:lstStyle/>
          <a:p>
            <a:r>
              <a:rPr lang="en-US" dirty="0"/>
              <a:t>Green means success and Red means failure</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the landmarks</a:t>
            </a:r>
          </a:p>
        </p:txBody>
      </p:sp>
      <p:pic>
        <p:nvPicPr>
          <p:cNvPr id="4" name="图片 3">
            <a:extLst>
              <a:ext uri="{FF2B5EF4-FFF2-40B4-BE49-F238E27FC236}">
                <a16:creationId xmlns:a16="http://schemas.microsoft.com/office/drawing/2014/main" id="{ED701FDF-8205-4CD7-A3DD-44E4C04020CC}"/>
              </a:ext>
            </a:extLst>
          </p:cNvPr>
          <p:cNvPicPr>
            <a:picLocks noChangeAspect="1"/>
          </p:cNvPicPr>
          <p:nvPr/>
        </p:nvPicPr>
        <p:blipFill>
          <a:blip r:embed="rId3"/>
          <a:stretch>
            <a:fillRect/>
          </a:stretch>
        </p:blipFill>
        <p:spPr>
          <a:xfrm>
            <a:off x="5569125" y="1506558"/>
            <a:ext cx="3743325" cy="2000250"/>
          </a:xfrm>
          <a:prstGeom prst="rect">
            <a:avLst/>
          </a:prstGeom>
        </p:spPr>
      </p:pic>
      <p:pic>
        <p:nvPicPr>
          <p:cNvPr id="7" name="图片 6">
            <a:extLst>
              <a:ext uri="{FF2B5EF4-FFF2-40B4-BE49-F238E27FC236}">
                <a16:creationId xmlns:a16="http://schemas.microsoft.com/office/drawing/2014/main" id="{656191EE-DC0C-4BB6-895B-0899FD07124C}"/>
              </a:ext>
            </a:extLst>
          </p:cNvPr>
          <p:cNvPicPr>
            <a:picLocks noChangeAspect="1"/>
          </p:cNvPicPr>
          <p:nvPr/>
        </p:nvPicPr>
        <p:blipFill>
          <a:blip r:embed="rId4"/>
          <a:stretch>
            <a:fillRect/>
          </a:stretch>
        </p:blipFill>
        <p:spPr>
          <a:xfrm>
            <a:off x="1159051" y="1463499"/>
            <a:ext cx="4410075" cy="4676775"/>
          </a:xfrm>
          <a:prstGeom prst="rect">
            <a:avLst/>
          </a:prstGeom>
        </p:spPr>
      </p:pic>
      <p:pic>
        <p:nvPicPr>
          <p:cNvPr id="10" name="图片 9">
            <a:extLst>
              <a:ext uri="{FF2B5EF4-FFF2-40B4-BE49-F238E27FC236}">
                <a16:creationId xmlns:a16="http://schemas.microsoft.com/office/drawing/2014/main" id="{4835AF8C-C824-4C64-8008-898AFF2E4BD3}"/>
              </a:ext>
            </a:extLst>
          </p:cNvPr>
          <p:cNvPicPr>
            <a:picLocks noChangeAspect="1"/>
          </p:cNvPicPr>
          <p:nvPr/>
        </p:nvPicPr>
        <p:blipFill>
          <a:blip r:embed="rId5"/>
          <a:stretch>
            <a:fillRect/>
          </a:stretch>
        </p:blipFill>
        <p:spPr>
          <a:xfrm>
            <a:off x="5569126" y="3506808"/>
            <a:ext cx="3743325" cy="2676525"/>
          </a:xfrm>
          <a:prstGeom prst="rect">
            <a:avLst/>
          </a:prstGeom>
        </p:spPr>
      </p:pic>
      <p:sp>
        <p:nvSpPr>
          <p:cNvPr id="11" name="文本框 10">
            <a:extLst>
              <a:ext uri="{FF2B5EF4-FFF2-40B4-BE49-F238E27FC236}">
                <a16:creationId xmlns:a16="http://schemas.microsoft.com/office/drawing/2014/main" id="{44E576B5-B01B-42FB-817C-7D94B63D266C}"/>
              </a:ext>
            </a:extLst>
          </p:cNvPr>
          <p:cNvSpPr txBox="1"/>
          <p:nvPr/>
        </p:nvSpPr>
        <p:spPr>
          <a:xfrm>
            <a:off x="1941689" y="1986844"/>
            <a:ext cx="2190044" cy="369332"/>
          </a:xfrm>
          <a:prstGeom prst="rect">
            <a:avLst/>
          </a:prstGeom>
          <a:noFill/>
        </p:spPr>
        <p:txBody>
          <a:bodyPr wrap="square" rtlCol="0">
            <a:spAutoFit/>
          </a:bodyPr>
          <a:lstStyle/>
          <a:p>
            <a:r>
              <a:rPr lang="en-US" dirty="0"/>
              <a:t>To the highway</a:t>
            </a:r>
          </a:p>
        </p:txBody>
      </p:sp>
      <p:sp>
        <p:nvSpPr>
          <p:cNvPr id="12" name="文本框 11">
            <a:extLst>
              <a:ext uri="{FF2B5EF4-FFF2-40B4-BE49-F238E27FC236}">
                <a16:creationId xmlns:a16="http://schemas.microsoft.com/office/drawing/2014/main" id="{DA9E7B19-46DC-432B-814E-AA7F5F7FA9DF}"/>
              </a:ext>
            </a:extLst>
          </p:cNvPr>
          <p:cNvSpPr txBox="1"/>
          <p:nvPr/>
        </p:nvSpPr>
        <p:spPr>
          <a:xfrm>
            <a:off x="6504164" y="1924462"/>
            <a:ext cx="2190044" cy="369332"/>
          </a:xfrm>
          <a:prstGeom prst="rect">
            <a:avLst/>
          </a:prstGeom>
          <a:noFill/>
        </p:spPr>
        <p:txBody>
          <a:bodyPr wrap="square" rtlCol="0">
            <a:spAutoFit/>
          </a:bodyPr>
          <a:lstStyle/>
          <a:p>
            <a:r>
              <a:rPr lang="en-US" dirty="0"/>
              <a:t>To the coastline</a:t>
            </a:r>
          </a:p>
        </p:txBody>
      </p:sp>
      <p:sp>
        <p:nvSpPr>
          <p:cNvPr id="13" name="文本框 12">
            <a:extLst>
              <a:ext uri="{FF2B5EF4-FFF2-40B4-BE49-F238E27FC236}">
                <a16:creationId xmlns:a16="http://schemas.microsoft.com/office/drawing/2014/main" id="{43B888C3-A461-4908-B73F-A1A2DE0407AF}"/>
              </a:ext>
            </a:extLst>
          </p:cNvPr>
          <p:cNvSpPr txBox="1"/>
          <p:nvPr/>
        </p:nvSpPr>
        <p:spPr>
          <a:xfrm>
            <a:off x="6345766" y="4343571"/>
            <a:ext cx="2190044" cy="369332"/>
          </a:xfrm>
          <a:prstGeom prst="rect">
            <a:avLst/>
          </a:prstGeom>
          <a:noFill/>
        </p:spPr>
        <p:txBody>
          <a:bodyPr wrap="square" rtlCol="0">
            <a:spAutoFit/>
          </a:bodyPr>
          <a:lstStyle/>
          <a:p>
            <a:r>
              <a:rPr lang="en-US" dirty="0"/>
              <a:t>To the cities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percentage of success</a:t>
            </a:r>
          </a:p>
        </p:txBody>
      </p:sp>
      <p:pic>
        <p:nvPicPr>
          <p:cNvPr id="4" name="图片 3">
            <a:extLst>
              <a:ext uri="{FF2B5EF4-FFF2-40B4-BE49-F238E27FC236}">
                <a16:creationId xmlns:a16="http://schemas.microsoft.com/office/drawing/2014/main" id="{4516F6CD-8C4E-4D0D-B847-F8F8580D5035}"/>
              </a:ext>
            </a:extLst>
          </p:cNvPr>
          <p:cNvPicPr>
            <a:picLocks noChangeAspect="1"/>
          </p:cNvPicPr>
          <p:nvPr/>
        </p:nvPicPr>
        <p:blipFill>
          <a:blip r:embed="rId3"/>
          <a:stretch>
            <a:fillRect/>
          </a:stretch>
        </p:blipFill>
        <p:spPr>
          <a:xfrm>
            <a:off x="767644" y="1385660"/>
            <a:ext cx="10656711" cy="3725513"/>
          </a:xfrm>
          <a:prstGeom prst="rect">
            <a:avLst/>
          </a:prstGeom>
        </p:spPr>
      </p:pic>
      <p:sp>
        <p:nvSpPr>
          <p:cNvPr id="6" name="文本框 5">
            <a:extLst>
              <a:ext uri="{FF2B5EF4-FFF2-40B4-BE49-F238E27FC236}">
                <a16:creationId xmlns:a16="http://schemas.microsoft.com/office/drawing/2014/main" id="{B02182D8-0344-4947-B0AA-43F88000162E}"/>
              </a:ext>
            </a:extLst>
          </p:cNvPr>
          <p:cNvSpPr txBox="1"/>
          <p:nvPr/>
        </p:nvSpPr>
        <p:spPr>
          <a:xfrm>
            <a:off x="1219200" y="5508978"/>
            <a:ext cx="4447822" cy="646331"/>
          </a:xfrm>
          <a:prstGeom prst="rect">
            <a:avLst/>
          </a:prstGeom>
          <a:noFill/>
        </p:spPr>
        <p:txBody>
          <a:bodyPr wrap="square" rtlCol="0">
            <a:spAutoFit/>
          </a:bodyPr>
          <a:lstStyle/>
          <a:p>
            <a:r>
              <a:rPr lang="en-US" dirty="0"/>
              <a:t>KSC LC-39A has the highest possibility of success.</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内容占位符 3">
            <a:extLst>
              <a:ext uri="{FF2B5EF4-FFF2-40B4-BE49-F238E27FC236}">
                <a16:creationId xmlns:a16="http://schemas.microsoft.com/office/drawing/2014/main" id="{26D13CF0-3BA0-4949-B1A6-2D54FFB7CA1E}"/>
              </a:ext>
            </a:extLst>
          </p:cNvPr>
          <p:cNvPicPr>
            <a:picLocks noGrp="1" noChangeAspect="1"/>
          </p:cNvPicPr>
          <p:nvPr>
            <p:ph idx="4294967295"/>
          </p:nvPr>
        </p:nvPicPr>
        <p:blipFill>
          <a:blip r:embed="rId3"/>
          <a:stretch>
            <a:fillRect/>
          </a:stretch>
        </p:blipFill>
        <p:spPr>
          <a:xfrm>
            <a:off x="734027" y="1825625"/>
            <a:ext cx="10551583"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62606" y="1572191"/>
            <a:ext cx="5660840" cy="189842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48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4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indent="0">
              <a:spcBef>
                <a:spcPts val="1400"/>
              </a:spcBef>
              <a:buNone/>
            </a:pPr>
            <a:r>
              <a:rPr lang="en-US" sz="4800" dirty="0">
                <a:solidFill>
                  <a:schemeClr val="accent3">
                    <a:lumMod val="25000"/>
                  </a:schemeClr>
                </a:solidFill>
                <a:latin typeface="Abadi" panose="020B0604020104020204" pitchFamily="34" charset="0"/>
              </a:rPr>
              <a:t>	</a:t>
            </a:r>
          </a:p>
          <a:p>
            <a:pPr>
              <a:spcBef>
                <a:spcPts val="1400"/>
              </a:spcBef>
            </a:pPr>
            <a:r>
              <a:rPr lang="en-US" sz="48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4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4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48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图片 3">
            <a:extLst>
              <a:ext uri="{FF2B5EF4-FFF2-40B4-BE49-F238E27FC236}">
                <a16:creationId xmlns:a16="http://schemas.microsoft.com/office/drawing/2014/main" id="{AD5FB864-B371-49A6-BA9B-4913CE0DD421}"/>
              </a:ext>
            </a:extLst>
          </p:cNvPr>
          <p:cNvPicPr>
            <a:picLocks noChangeAspect="1"/>
          </p:cNvPicPr>
          <p:nvPr/>
        </p:nvPicPr>
        <p:blipFill>
          <a:blip r:embed="rId3"/>
          <a:stretch>
            <a:fillRect/>
          </a:stretch>
        </p:blipFill>
        <p:spPr>
          <a:xfrm>
            <a:off x="248356" y="1558113"/>
            <a:ext cx="5994400" cy="3741773"/>
          </a:xfrm>
          <a:prstGeom prst="rect">
            <a:avLst/>
          </a:prstGeom>
        </p:spPr>
      </p:pic>
      <p:pic>
        <p:nvPicPr>
          <p:cNvPr id="7" name="图片 6">
            <a:extLst>
              <a:ext uri="{FF2B5EF4-FFF2-40B4-BE49-F238E27FC236}">
                <a16:creationId xmlns:a16="http://schemas.microsoft.com/office/drawing/2014/main" id="{F7105DFA-67F8-444C-9C61-DF8A02880744}"/>
              </a:ext>
            </a:extLst>
          </p:cNvPr>
          <p:cNvPicPr>
            <a:picLocks noChangeAspect="1"/>
          </p:cNvPicPr>
          <p:nvPr/>
        </p:nvPicPr>
        <p:blipFill>
          <a:blip r:embed="rId4"/>
          <a:stretch>
            <a:fillRect/>
          </a:stretch>
        </p:blipFill>
        <p:spPr>
          <a:xfrm>
            <a:off x="6355643" y="1558113"/>
            <a:ext cx="5723467" cy="3708318"/>
          </a:xfrm>
          <a:prstGeom prst="rect">
            <a:avLst/>
          </a:prstGeom>
        </p:spPr>
      </p:pic>
      <p:sp>
        <p:nvSpPr>
          <p:cNvPr id="9" name="文本框 8">
            <a:extLst>
              <a:ext uri="{FF2B5EF4-FFF2-40B4-BE49-F238E27FC236}">
                <a16:creationId xmlns:a16="http://schemas.microsoft.com/office/drawing/2014/main" id="{8E9483B4-A090-4EEC-A180-6CFE1CFA2BAD}"/>
              </a:ext>
            </a:extLst>
          </p:cNvPr>
          <p:cNvSpPr txBox="1"/>
          <p:nvPr/>
        </p:nvSpPr>
        <p:spPr>
          <a:xfrm>
            <a:off x="1682044" y="5757333"/>
            <a:ext cx="5723467" cy="646331"/>
          </a:xfrm>
          <a:prstGeom prst="rect">
            <a:avLst/>
          </a:prstGeom>
          <a:noFill/>
        </p:spPr>
        <p:txBody>
          <a:bodyPr wrap="square" rtlCol="0">
            <a:spAutoFit/>
          </a:bodyPr>
          <a:lstStyle/>
          <a:p>
            <a:r>
              <a:rPr lang="en-US" dirty="0"/>
              <a:t>Lower weighted payloads has higher success rate and verse visa</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图片 2">
            <a:extLst>
              <a:ext uri="{FF2B5EF4-FFF2-40B4-BE49-F238E27FC236}">
                <a16:creationId xmlns:a16="http://schemas.microsoft.com/office/drawing/2014/main" id="{943096EB-288C-4E3F-A016-E346EBF32E38}"/>
              </a:ext>
            </a:extLst>
          </p:cNvPr>
          <p:cNvPicPr>
            <a:picLocks noChangeAspect="1"/>
          </p:cNvPicPr>
          <p:nvPr/>
        </p:nvPicPr>
        <p:blipFill>
          <a:blip r:embed="rId3"/>
          <a:stretch>
            <a:fillRect/>
          </a:stretch>
        </p:blipFill>
        <p:spPr>
          <a:xfrm>
            <a:off x="553156" y="1688868"/>
            <a:ext cx="11285611" cy="373553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图片 2">
            <a:extLst>
              <a:ext uri="{FF2B5EF4-FFF2-40B4-BE49-F238E27FC236}">
                <a16:creationId xmlns:a16="http://schemas.microsoft.com/office/drawing/2014/main" id="{0ACFDE25-F398-48C7-BE67-D98CF4B5560C}"/>
              </a:ext>
            </a:extLst>
          </p:cNvPr>
          <p:cNvPicPr>
            <a:picLocks noChangeAspect="1"/>
          </p:cNvPicPr>
          <p:nvPr/>
        </p:nvPicPr>
        <p:blipFill>
          <a:blip r:embed="rId3"/>
          <a:stretch>
            <a:fillRect/>
          </a:stretch>
        </p:blipFill>
        <p:spPr>
          <a:xfrm>
            <a:off x="6953500" y="1681339"/>
            <a:ext cx="4343400" cy="3314700"/>
          </a:xfrm>
          <a:prstGeom prst="rect">
            <a:avLst/>
          </a:prstGeom>
        </p:spPr>
      </p:pic>
      <p:sp>
        <p:nvSpPr>
          <p:cNvPr id="8" name="文本框 7">
            <a:extLst>
              <a:ext uri="{FF2B5EF4-FFF2-40B4-BE49-F238E27FC236}">
                <a16:creationId xmlns:a16="http://schemas.microsoft.com/office/drawing/2014/main" id="{CA46500F-F094-4DDC-80D4-D3164A2A5936}"/>
              </a:ext>
            </a:extLst>
          </p:cNvPr>
          <p:cNvSpPr txBox="1"/>
          <p:nvPr/>
        </p:nvSpPr>
        <p:spPr>
          <a:xfrm>
            <a:off x="895100" y="2117424"/>
            <a:ext cx="6096000" cy="1477328"/>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Next, we decoded the response content as a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using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function call and turn it into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using .</a:t>
            </a:r>
            <a:r>
              <a:rPr lang="en-US" sz="2400" dirty="0" err="1">
                <a:solidFill>
                  <a:schemeClr val="accent3">
                    <a:lumMod val="25000"/>
                  </a:schemeClr>
                </a:solidFill>
                <a:latin typeface="Abadi" panose="020B0604020104020204" pitchFamily="34" charset="0"/>
              </a:rPr>
              <a:t>json_normalize</a:t>
            </a:r>
            <a:r>
              <a:rPr lang="en-US" sz="24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In addition, we performed web scraping from Wikipedia for Falcon 9 launch records with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https://github.com/keren110119/SpaceX-Project/blob/main/Data%20Collection%20API.ipynb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图片 8">
            <a:extLst>
              <a:ext uri="{FF2B5EF4-FFF2-40B4-BE49-F238E27FC236}">
                <a16:creationId xmlns:a16="http://schemas.microsoft.com/office/drawing/2014/main" id="{C1029213-F6A1-4796-AA2F-0E6D3E5A6FC4}"/>
              </a:ext>
            </a:extLst>
          </p:cNvPr>
          <p:cNvPicPr>
            <a:picLocks noChangeAspect="1"/>
          </p:cNvPicPr>
          <p:nvPr/>
        </p:nvPicPr>
        <p:blipFill>
          <a:blip r:embed="rId3"/>
          <a:stretch>
            <a:fillRect/>
          </a:stretch>
        </p:blipFill>
        <p:spPr>
          <a:xfrm>
            <a:off x="5910262" y="1381387"/>
            <a:ext cx="5238750" cy="1171575"/>
          </a:xfrm>
          <a:prstGeom prst="rect">
            <a:avLst/>
          </a:prstGeom>
        </p:spPr>
      </p:pic>
      <p:pic>
        <p:nvPicPr>
          <p:cNvPr id="11" name="图片 10">
            <a:extLst>
              <a:ext uri="{FF2B5EF4-FFF2-40B4-BE49-F238E27FC236}">
                <a16:creationId xmlns:a16="http://schemas.microsoft.com/office/drawing/2014/main" id="{CCF7F3AB-3E13-4480-8EDC-5BD786B03506}"/>
              </a:ext>
            </a:extLst>
          </p:cNvPr>
          <p:cNvPicPr>
            <a:picLocks noChangeAspect="1"/>
          </p:cNvPicPr>
          <p:nvPr/>
        </p:nvPicPr>
        <p:blipFill>
          <a:blip r:embed="rId4"/>
          <a:stretch>
            <a:fillRect/>
          </a:stretch>
        </p:blipFill>
        <p:spPr>
          <a:xfrm>
            <a:off x="5910262" y="2579372"/>
            <a:ext cx="5461000" cy="1562100"/>
          </a:xfrm>
          <a:prstGeom prst="rect">
            <a:avLst/>
          </a:prstGeom>
        </p:spPr>
      </p:pic>
      <p:pic>
        <p:nvPicPr>
          <p:cNvPr id="13" name="图片 12">
            <a:extLst>
              <a:ext uri="{FF2B5EF4-FFF2-40B4-BE49-F238E27FC236}">
                <a16:creationId xmlns:a16="http://schemas.microsoft.com/office/drawing/2014/main" id="{B9E094D2-FBC5-4998-B5AE-8C3085C0D0DE}"/>
              </a:ext>
            </a:extLst>
          </p:cNvPr>
          <p:cNvPicPr>
            <a:picLocks noChangeAspect="1"/>
          </p:cNvPicPr>
          <p:nvPr/>
        </p:nvPicPr>
        <p:blipFill>
          <a:blip r:embed="rId5"/>
          <a:stretch>
            <a:fillRect/>
          </a:stretch>
        </p:blipFill>
        <p:spPr>
          <a:xfrm>
            <a:off x="5965824" y="4015204"/>
            <a:ext cx="5349875" cy="201094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https://github.com/keren110119/SpaceX-Project/blob/main/Data%20Collection%20with%20Web%20Scraping%20lab.ipynb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9" name="图片 8">
            <a:extLst>
              <a:ext uri="{FF2B5EF4-FFF2-40B4-BE49-F238E27FC236}">
                <a16:creationId xmlns:a16="http://schemas.microsoft.com/office/drawing/2014/main" id="{C00B57D7-6409-4740-BFB2-1A186D19146A}"/>
              </a:ext>
            </a:extLst>
          </p:cNvPr>
          <p:cNvPicPr>
            <a:picLocks noChangeAspect="1"/>
          </p:cNvPicPr>
          <p:nvPr/>
        </p:nvPicPr>
        <p:blipFill>
          <a:blip r:embed="rId3"/>
          <a:stretch>
            <a:fillRect/>
          </a:stretch>
        </p:blipFill>
        <p:spPr>
          <a:xfrm>
            <a:off x="5840056" y="1746400"/>
            <a:ext cx="5515761" cy="2432687"/>
          </a:xfrm>
          <a:prstGeom prst="rect">
            <a:avLst/>
          </a:prstGeom>
        </p:spPr>
      </p:pic>
      <p:pic>
        <p:nvPicPr>
          <p:cNvPr id="12" name="图片 11">
            <a:extLst>
              <a:ext uri="{FF2B5EF4-FFF2-40B4-BE49-F238E27FC236}">
                <a16:creationId xmlns:a16="http://schemas.microsoft.com/office/drawing/2014/main" id="{EEA2E94A-AE22-41ED-863B-29C6DBA3C89D}"/>
              </a:ext>
            </a:extLst>
          </p:cNvPr>
          <p:cNvPicPr>
            <a:picLocks noChangeAspect="1"/>
          </p:cNvPicPr>
          <p:nvPr/>
        </p:nvPicPr>
        <p:blipFill>
          <a:blip r:embed="rId4"/>
          <a:stretch>
            <a:fillRect/>
          </a:stretch>
        </p:blipFill>
        <p:spPr>
          <a:xfrm>
            <a:off x="5910262" y="4198832"/>
            <a:ext cx="5445555" cy="175805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244</TotalTime>
  <Words>1737</Words>
  <Application>Microsoft Office PowerPoint</Application>
  <PresentationFormat>宽屏</PresentationFormat>
  <Paragraphs>206</Paragraphs>
  <Slides>45</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-apple-system</vt:lpstr>
      <vt:lpstr>IBM Plex Mono Text</vt:lpstr>
      <vt:lpstr>Abadi</vt:lpstr>
      <vt:lpstr>Arial</vt:lpstr>
      <vt:lpstr>Calibri</vt:lpstr>
      <vt:lpstr>Calibri Light</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he shuangjang</cp:lastModifiedBy>
  <cp:revision>210</cp:revision>
  <dcterms:created xsi:type="dcterms:W3CDTF">2021-04-29T18:58:34Z</dcterms:created>
  <dcterms:modified xsi:type="dcterms:W3CDTF">2022-03-15T00:25:19Z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